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9" r:id="rId2"/>
    <p:sldId id="265" r:id="rId3"/>
    <p:sldId id="269" r:id="rId4"/>
    <p:sldId id="261" r:id="rId5"/>
    <p:sldId id="274" r:id="rId6"/>
    <p:sldId id="268" r:id="rId7"/>
    <p:sldId id="264" r:id="rId8"/>
    <p:sldId id="272" r:id="rId9"/>
    <p:sldId id="273" r:id="rId10"/>
    <p:sldId id="282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ddíl bez názvu" id="{982B0D6A-43C8-4282-9C0E-E572FB7F8AB2}">
          <p14:sldIdLst>
            <p14:sldId id="279"/>
            <p14:sldId id="265"/>
            <p14:sldId id="269"/>
            <p14:sldId id="261"/>
            <p14:sldId id="274"/>
            <p14:sldId id="268"/>
            <p14:sldId id="264"/>
            <p14:sldId id="272"/>
            <p14:sldId id="273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3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A468F1F-2C68-4953-8D6F-70B6AEBB7805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97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8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2%20&#268;j%20-%20Bajky%20-%20Fontaine%20-%20prac.%20list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Bajky </a:t>
            </a:r>
            <a:r>
              <a:rPr lang="cs-CZ" sz="4800" b="1" dirty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-J. de La </a:t>
            </a:r>
            <a:r>
              <a:rPr lang="cs-CZ" sz="4800" b="1" dirty="0" err="1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Fontaine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VY_32_inovace_02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Na počátku prý stálo slovo</a:t>
            </a:r>
            <a:endParaRPr lang="cs-CZ" sz="1600" b="1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Říjen  2011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 –  epické </a:t>
            </a:r>
            <a:r>
              <a:rPr lang="cs-CZ" sz="1600" dirty="0">
                <a:solidFill>
                  <a:prstClr val="black"/>
                </a:solidFill>
              </a:rPr>
              <a:t>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Představení  </a:t>
            </a:r>
            <a:r>
              <a:rPr lang="cs-CZ" sz="1600" dirty="0">
                <a:solidFill>
                  <a:prstClr val="black"/>
                </a:solidFill>
              </a:rPr>
              <a:t>znaků bajky, života a díla </a:t>
            </a:r>
            <a:r>
              <a:rPr lang="cs-CZ" sz="1600" dirty="0" smtClean="0">
                <a:solidFill>
                  <a:prstClr val="black"/>
                </a:solidFill>
              </a:rPr>
              <a:t>J. de la </a:t>
            </a:r>
            <a:r>
              <a:rPr lang="cs-CZ" sz="1600" dirty="0" err="1" smtClean="0">
                <a:solidFill>
                  <a:prstClr val="black"/>
                </a:solidFill>
              </a:rPr>
              <a:t>Fontaina</a:t>
            </a:r>
            <a:r>
              <a:rPr lang="cs-CZ" sz="1600" dirty="0" smtClean="0">
                <a:solidFill>
                  <a:prstClr val="black"/>
                </a:solidFill>
              </a:rPr>
              <a:t>, </a:t>
            </a:r>
            <a:r>
              <a:rPr lang="cs-CZ" sz="1600" dirty="0">
                <a:solidFill>
                  <a:prstClr val="black"/>
                </a:solidFill>
              </a:rPr>
              <a:t>využití </a:t>
            </a:r>
            <a:r>
              <a:rPr lang="cs-CZ" sz="1600" dirty="0" smtClean="0">
                <a:solidFill>
                  <a:prstClr val="black"/>
                </a:solidFill>
              </a:rPr>
              <a:t>pracovních listů.</a:t>
            </a:r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33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9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  <a:latin typeface="Arial Black" pitchFamily="32" charset="0"/>
              </a:rPr>
              <a:t>Správné políčko?</a:t>
            </a:r>
            <a:endParaRPr lang="cs-CZ" b="1" dirty="0">
              <a:solidFill>
                <a:schemeClr val="hlink"/>
              </a:solidFill>
            </a:endParaRPr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60972265"/>
              </p:ext>
            </p:extLst>
          </p:nvPr>
        </p:nvGraphicFramePr>
        <p:xfrm>
          <a:off x="467544" y="1053587"/>
          <a:ext cx="8229600" cy="5364333"/>
        </p:xfrm>
        <a:graphic>
          <a:graphicData uri="http://schemas.openxmlformats.org/drawingml/2006/table">
            <a:tbl>
              <a:tblPr/>
              <a:tblGrid>
                <a:gridCol w="2743200"/>
                <a:gridCol w="2729408"/>
                <a:gridCol w="2756992"/>
              </a:tblGrid>
              <a:tr h="9357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Bajka je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vymyšlený příběh.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skutečný příběh.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8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 bajce zvířata s lidskými vlastnostmi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nevystupují.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vystupují.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7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Úkolem bajek bývá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ponaučení, kritika.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informování.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4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Bajky byly původně určeny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 dospělé.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 děti.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To, že Ezop žil ve starověkém Řecku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víme s určitostí.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nevíme s určitostí.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48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rgbClr val="00B050"/>
                </a:solidFill>
                <a:latin typeface="Arial Black" pitchFamily="32" charset="0"/>
              </a:rPr>
              <a:t>Zakryj nesprávné políčko</a:t>
            </a:r>
            <a:r>
              <a:rPr lang="cs-CZ" b="1" dirty="0">
                <a:solidFill>
                  <a:srgbClr val="00B050"/>
                </a:solidFill>
              </a:rPr>
              <a:t>.</a:t>
            </a:r>
          </a:p>
        </p:txBody>
      </p:sp>
      <p:graphicFrame>
        <p:nvGraphicFramePr>
          <p:cNvPr id="44035" name="Group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49615584"/>
              </p:ext>
            </p:extLst>
          </p:nvPr>
        </p:nvGraphicFramePr>
        <p:xfrm>
          <a:off x="457200" y="981075"/>
          <a:ext cx="8229600" cy="5876926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995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Bajka je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vymyšlený příběh.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skutečný příběh.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 bajce zvířata s lidskými vlastnostmi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nevystupují.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vystupují.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Úkolem bajek bývá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ponaučení, kritika.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informování.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Bajky byly původně určeny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 dospělé.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 děti.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To,že</a:t>
                      </a: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Ezop žil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 Řecku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víme s určitostí.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nevíme s určitostí.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61" name="Rectangle 29"/>
          <p:cNvSpPr>
            <a:spLocks noChangeArrowheads="1"/>
          </p:cNvSpPr>
          <p:nvPr/>
        </p:nvSpPr>
        <p:spPr bwMode="auto">
          <a:xfrm>
            <a:off x="5940425" y="1052513"/>
            <a:ext cx="2736850" cy="1008062"/>
          </a:xfrm>
          <a:prstGeom prst="rect">
            <a:avLst/>
          </a:prstGeom>
          <a:solidFill>
            <a:srgbClr val="99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44062" name="Rectangle 30"/>
          <p:cNvSpPr>
            <a:spLocks noChangeArrowheads="1"/>
          </p:cNvSpPr>
          <p:nvPr/>
        </p:nvSpPr>
        <p:spPr bwMode="auto">
          <a:xfrm>
            <a:off x="3203575" y="5803107"/>
            <a:ext cx="2736850" cy="1008062"/>
          </a:xfrm>
          <a:prstGeom prst="rect">
            <a:avLst/>
          </a:prstGeom>
          <a:solidFill>
            <a:srgbClr val="28802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44063" name="Rectangle 31"/>
          <p:cNvSpPr>
            <a:spLocks noChangeArrowheads="1"/>
          </p:cNvSpPr>
          <p:nvPr/>
        </p:nvSpPr>
        <p:spPr bwMode="auto">
          <a:xfrm>
            <a:off x="5940425" y="3357563"/>
            <a:ext cx="2735263" cy="1152525"/>
          </a:xfrm>
          <a:prstGeom prst="rect">
            <a:avLst/>
          </a:prstGeom>
          <a:solidFill>
            <a:srgbClr val="DD75DB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44064" name="Rectangle 32"/>
          <p:cNvSpPr>
            <a:spLocks noChangeArrowheads="1"/>
          </p:cNvSpPr>
          <p:nvPr/>
        </p:nvSpPr>
        <p:spPr bwMode="auto">
          <a:xfrm>
            <a:off x="5940425" y="1989138"/>
            <a:ext cx="2736850" cy="14398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44065" name="Rectangle 33"/>
          <p:cNvSpPr>
            <a:spLocks noChangeArrowheads="1"/>
          </p:cNvSpPr>
          <p:nvPr/>
        </p:nvSpPr>
        <p:spPr bwMode="auto">
          <a:xfrm>
            <a:off x="5940425" y="4437063"/>
            <a:ext cx="2735263" cy="1439862"/>
          </a:xfrm>
          <a:prstGeom prst="rect">
            <a:avLst/>
          </a:prstGeom>
          <a:solidFill>
            <a:srgbClr val="E8C5B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44066" name="Rectangle 34"/>
          <p:cNvSpPr>
            <a:spLocks noChangeArrowheads="1"/>
          </p:cNvSpPr>
          <p:nvPr/>
        </p:nvSpPr>
        <p:spPr bwMode="auto">
          <a:xfrm>
            <a:off x="3203575" y="1989138"/>
            <a:ext cx="2736850" cy="14398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44067" name="Rectangle 35"/>
          <p:cNvSpPr>
            <a:spLocks noChangeArrowheads="1"/>
          </p:cNvSpPr>
          <p:nvPr/>
        </p:nvSpPr>
        <p:spPr bwMode="auto">
          <a:xfrm>
            <a:off x="3203575" y="4437063"/>
            <a:ext cx="2736850" cy="1439862"/>
          </a:xfrm>
          <a:prstGeom prst="rect">
            <a:avLst/>
          </a:prstGeom>
          <a:solidFill>
            <a:srgbClr val="E8C5B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36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64" grpId="0" animBg="1"/>
      <p:bldP spid="44065" grpId="0" animBg="1"/>
      <p:bldP spid="44066" grpId="0" animBg="1"/>
      <p:bldP spid="440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786063" y="1285875"/>
            <a:ext cx="6143625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 marL="741363" indent="-28416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 marL="1600200" indent="-22860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 marL="2057400" indent="-22860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lnSpc>
                <a:spcPct val="80000"/>
              </a:lnSpc>
              <a:spcBef>
                <a:spcPts val="775"/>
              </a:spcBef>
              <a:buClr>
                <a:srgbClr val="FF0000"/>
              </a:buClr>
            </a:pPr>
            <a:r>
              <a:rPr lang="en-GB" sz="3100" b="1" dirty="0">
                <a:solidFill>
                  <a:srgbClr val="FF0000"/>
                </a:solidFill>
                <a:latin typeface="+mn-lt"/>
                <a:cs typeface="Arial" charset="0"/>
              </a:rPr>
              <a:t>Jean de La Fontaine:</a:t>
            </a: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200" dirty="0">
                <a:latin typeface="+mn-lt"/>
                <a:cs typeface="Arial" charset="0"/>
              </a:rPr>
              <a:t> </a:t>
            </a:r>
            <a:r>
              <a:rPr lang="en-GB" sz="2200" b="1" dirty="0">
                <a:latin typeface="+mn-lt"/>
                <a:cs typeface="Arial" charset="0"/>
              </a:rPr>
              <a:t>1621 – 1695</a:t>
            </a: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francouzský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bajkař</a:t>
            </a:r>
            <a:r>
              <a:rPr lang="en-GB" sz="2200" b="1" dirty="0">
                <a:latin typeface="+mn-lt"/>
                <a:cs typeface="Arial" charset="0"/>
              </a:rPr>
              <a:t> a </a:t>
            </a:r>
            <a:r>
              <a:rPr lang="en-GB" sz="2200" b="1" dirty="0" err="1">
                <a:latin typeface="+mn-lt"/>
                <a:cs typeface="Arial" charset="0"/>
              </a:rPr>
              <a:t>básník</a:t>
            </a:r>
            <a:endParaRPr lang="en-GB" sz="2200" b="1" dirty="0">
              <a:latin typeface="+mn-lt"/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200" b="1" dirty="0" err="1">
                <a:latin typeface="+mn-lt"/>
                <a:cs typeface="Arial" charset="0"/>
              </a:rPr>
              <a:t>čerpal</a:t>
            </a:r>
            <a:r>
              <a:rPr lang="en-GB" sz="2200" b="1" dirty="0">
                <a:latin typeface="+mn-lt"/>
                <a:cs typeface="Arial" charset="0"/>
              </a:rPr>
              <a:t> z </a:t>
            </a:r>
            <a:r>
              <a:rPr lang="en-GB" sz="2200" b="1" dirty="0" err="1">
                <a:latin typeface="+mn-lt"/>
                <a:cs typeface="Arial" charset="0"/>
              </a:rPr>
              <a:t>Ezopových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bajek</a:t>
            </a:r>
            <a:endParaRPr lang="en-GB" sz="2200" b="1" dirty="0">
              <a:latin typeface="+mn-lt"/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200" b="1" dirty="0" err="1">
                <a:latin typeface="+mn-lt"/>
                <a:cs typeface="Arial" charset="0"/>
              </a:rPr>
              <a:t>bajky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byly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vytvářeny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spíše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jako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malá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dramata</a:t>
            </a:r>
            <a:r>
              <a:rPr lang="en-GB" sz="2200" b="1" dirty="0">
                <a:latin typeface="+mn-lt"/>
                <a:cs typeface="Arial" charset="0"/>
              </a:rPr>
              <a:t>, </a:t>
            </a:r>
            <a:r>
              <a:rPr lang="en-GB" sz="2200" b="1" dirty="0" err="1">
                <a:latin typeface="+mn-lt"/>
                <a:cs typeface="Arial" charset="0"/>
              </a:rPr>
              <a:t>která</a:t>
            </a:r>
            <a:r>
              <a:rPr lang="en-GB" sz="2200" b="1" dirty="0">
                <a:latin typeface="+mn-lt"/>
                <a:cs typeface="Arial" charset="0"/>
              </a:rPr>
              <a:t> se </a:t>
            </a:r>
            <a:r>
              <a:rPr lang="en-GB" sz="2200" b="1" dirty="0" err="1">
                <a:latin typeface="+mn-lt"/>
                <a:cs typeface="Arial" charset="0"/>
              </a:rPr>
              <a:t>vyznačovala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výraznou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alegoričností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</a:p>
          <a:p>
            <a:pPr lvl="3">
              <a:lnSpc>
                <a:spcPct val="80000"/>
              </a:lnSpc>
              <a:spcBef>
                <a:spcPts val="550"/>
              </a:spcBef>
              <a:buClr>
                <a:srgbClr val="FFC000"/>
              </a:buClr>
              <a:buFont typeface="Courier New" pitchFamily="49" charset="0"/>
              <a:buChar char="o"/>
            </a:pPr>
            <a:r>
              <a:rPr lang="en-GB" sz="2200" b="1" dirty="0" err="1">
                <a:solidFill>
                  <a:srgbClr val="FFC000"/>
                </a:solidFill>
                <a:latin typeface="+mn-lt"/>
                <a:cs typeface="Arial" charset="0"/>
              </a:rPr>
              <a:t>alegorie</a:t>
            </a:r>
            <a:r>
              <a:rPr lang="en-GB" sz="2200" b="1" dirty="0">
                <a:solidFill>
                  <a:srgbClr val="FFC000"/>
                </a:solidFill>
                <a:latin typeface="+mn-lt"/>
                <a:cs typeface="Arial" charset="0"/>
              </a:rPr>
              <a:t> </a:t>
            </a:r>
          </a:p>
          <a:p>
            <a:pPr lvl="4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</a:pPr>
            <a:r>
              <a:rPr lang="en-GB" sz="2200" b="1" dirty="0" err="1">
                <a:latin typeface="+mn-lt"/>
                <a:cs typeface="Arial" charset="0"/>
              </a:rPr>
              <a:t>jinotaj</a:t>
            </a:r>
            <a:r>
              <a:rPr lang="en-GB" sz="2200" b="1" dirty="0">
                <a:latin typeface="+mn-lt"/>
                <a:cs typeface="Arial" charset="0"/>
              </a:rPr>
              <a:t>, </a:t>
            </a:r>
            <a:r>
              <a:rPr lang="en-GB" sz="2200" b="1" dirty="0" err="1">
                <a:latin typeface="+mn-lt"/>
                <a:cs typeface="Arial" charset="0"/>
              </a:rPr>
              <a:t>nepřímé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vyjádření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děje</a:t>
            </a:r>
            <a:r>
              <a:rPr lang="en-GB" sz="2200" b="1" dirty="0">
                <a:latin typeface="+mn-lt"/>
                <a:cs typeface="Arial" charset="0"/>
              </a:rPr>
              <a:t>, </a:t>
            </a:r>
            <a:r>
              <a:rPr lang="en-GB" sz="2200" b="1" dirty="0" err="1">
                <a:latin typeface="+mn-lt"/>
                <a:cs typeface="Arial" charset="0"/>
              </a:rPr>
              <a:t>smysl</a:t>
            </a:r>
            <a:r>
              <a:rPr lang="en-GB" sz="2200" b="1" dirty="0">
                <a:latin typeface="+mn-lt"/>
                <a:cs typeface="Arial" charset="0"/>
              </a:rPr>
              <a:t> se </a:t>
            </a:r>
            <a:r>
              <a:rPr lang="en-GB" sz="2200" b="1" dirty="0" err="1">
                <a:latin typeface="+mn-lt"/>
                <a:cs typeface="Arial" charset="0"/>
              </a:rPr>
              <a:t>skrytý</a:t>
            </a:r>
            <a:endParaRPr lang="en-GB" sz="2200" b="1" dirty="0">
              <a:latin typeface="+mn-lt"/>
              <a:cs typeface="Arial" charset="0"/>
            </a:endParaRPr>
          </a:p>
          <a:p>
            <a:pPr lvl="3">
              <a:lnSpc>
                <a:spcPct val="80000"/>
              </a:lnSpc>
              <a:spcBef>
                <a:spcPts val="550"/>
              </a:spcBef>
              <a:buClr>
                <a:srgbClr val="FFC000"/>
              </a:buClr>
              <a:buFont typeface="Courier New" pitchFamily="49" charset="0"/>
              <a:buChar char="o"/>
            </a:pPr>
            <a:r>
              <a:rPr lang="en-GB" sz="2200" b="1" dirty="0">
                <a:solidFill>
                  <a:srgbClr val="FFC000"/>
                </a:solidFill>
                <a:latin typeface="+mn-lt"/>
                <a:cs typeface="Arial" charset="0"/>
              </a:rPr>
              <a:t>drama</a:t>
            </a:r>
          </a:p>
          <a:p>
            <a:pPr lvl="4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</a:pPr>
            <a:r>
              <a:rPr lang="en-GB" sz="2200" b="1" dirty="0" err="1">
                <a:latin typeface="+mn-lt"/>
                <a:cs typeface="Arial" charset="0"/>
              </a:rPr>
              <a:t>literární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druh</a:t>
            </a:r>
            <a:r>
              <a:rPr lang="en-GB" sz="2200" b="1" dirty="0">
                <a:latin typeface="+mn-lt"/>
                <a:cs typeface="Arial" charset="0"/>
              </a:rPr>
              <a:t>, </a:t>
            </a:r>
            <a:r>
              <a:rPr lang="en-GB" sz="2200" b="1" dirty="0" err="1">
                <a:latin typeface="+mn-lt"/>
                <a:cs typeface="Arial" charset="0"/>
              </a:rPr>
              <a:t>předvedení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příběhu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na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jevišti</a:t>
            </a:r>
            <a:endParaRPr lang="en-GB" sz="2200" b="1" dirty="0">
              <a:latin typeface="+mn-lt"/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200" b="1" dirty="0" err="1">
                <a:latin typeface="+mn-lt"/>
                <a:cs typeface="Arial" charset="0"/>
              </a:rPr>
              <a:t>bajky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také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často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reagovaly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na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vývoj</a:t>
            </a:r>
            <a:r>
              <a:rPr lang="en-GB" sz="2200" b="1" dirty="0">
                <a:latin typeface="+mn-lt"/>
                <a:cs typeface="Arial" charset="0"/>
              </a:rPr>
              <a:t> a </a:t>
            </a:r>
            <a:r>
              <a:rPr lang="en-GB" sz="2200" b="1" dirty="0" err="1">
                <a:latin typeface="+mn-lt"/>
                <a:cs typeface="Arial" charset="0"/>
              </a:rPr>
              <a:t>potřeby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společenské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kritiky</a:t>
            </a:r>
            <a:endParaRPr lang="en-GB" sz="2200" b="1" dirty="0">
              <a:latin typeface="+mn-lt"/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00"/>
              </a:spcBef>
              <a:buFont typeface="Wingdings" charset="2"/>
              <a:buChar char=""/>
            </a:pPr>
            <a:r>
              <a:rPr lang="en-GB" sz="2200" b="1" dirty="0" err="1">
                <a:latin typeface="+mn-lt"/>
                <a:cs typeface="Arial" charset="0"/>
              </a:rPr>
              <a:t>napsal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celkem</a:t>
            </a:r>
            <a:r>
              <a:rPr lang="en-GB" sz="2200" b="1" dirty="0">
                <a:latin typeface="+mn-lt"/>
                <a:cs typeface="Arial" charset="0"/>
              </a:rPr>
              <a:t> 12 </a:t>
            </a:r>
            <a:r>
              <a:rPr lang="en-GB" sz="2200" b="1" dirty="0" err="1">
                <a:latin typeface="+mn-lt"/>
                <a:cs typeface="Arial" charset="0"/>
              </a:rPr>
              <a:t>knih</a:t>
            </a:r>
            <a:r>
              <a:rPr lang="en-GB" sz="2200" b="1" dirty="0">
                <a:latin typeface="+mn-lt"/>
                <a:cs typeface="Arial" charset="0"/>
              </a:rPr>
              <a:t> </a:t>
            </a:r>
            <a:r>
              <a:rPr lang="en-GB" sz="2200" b="1" dirty="0" err="1">
                <a:latin typeface="+mn-lt"/>
                <a:cs typeface="Arial" charset="0"/>
              </a:rPr>
              <a:t>bajek</a:t>
            </a:r>
            <a:r>
              <a:rPr lang="en-GB" sz="2000" b="1" dirty="0">
                <a:latin typeface="+mn-lt"/>
                <a:cs typeface="Arial" charset="0"/>
              </a:rPr>
              <a:t/>
            </a:r>
            <a:br>
              <a:rPr lang="en-GB" sz="2000" b="1" dirty="0">
                <a:latin typeface="+mn-lt"/>
                <a:cs typeface="Arial" charset="0"/>
              </a:rPr>
            </a:br>
            <a:endParaRPr lang="en-GB" sz="2000" b="1" dirty="0">
              <a:latin typeface="+mn-lt"/>
              <a:cs typeface="Arial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23528" y="260648"/>
            <a:ext cx="8820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800" b="1" u="sng" dirty="0">
                <a:solidFill>
                  <a:srgbClr val="00B050"/>
                </a:solidFill>
                <a:latin typeface="Arial Black" pitchFamily="34" charset="0"/>
                <a:ea typeface="+mj-ea"/>
                <a:cs typeface="+mj-cs"/>
              </a:rPr>
              <a:t>Nejznámější autoři bajek:</a:t>
            </a:r>
            <a:endParaRPr lang="cs-CZ" dirty="0"/>
          </a:p>
        </p:txBody>
      </p:sp>
      <p:pic>
        <p:nvPicPr>
          <p:cNvPr id="1026" name="Picture 2" descr="C:\Users\Uživatel\AppData\Local\Microsoft\Windows\Temporary Internet Files\Content.IE5\1NGIJL8T\MC90023372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2" y="1556792"/>
            <a:ext cx="2777785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0374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1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8" presetClass="entr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2.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*0.01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+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8" presetClass="entr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2.5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*0.01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+1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u="sng" dirty="0">
                <a:solidFill>
                  <a:srgbClr val="00B050"/>
                </a:solidFill>
                <a:latin typeface="Arial Black" pitchFamily="34" charset="0"/>
              </a:rPr>
              <a:t>Nejznámější autoři bajek: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2843808" y="980728"/>
            <a:ext cx="6120680" cy="593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775"/>
              </a:spcBef>
              <a:buClr>
                <a:srgbClr val="FF0000"/>
              </a:buClr>
            </a:pPr>
            <a:r>
              <a:rPr lang="en-GB" sz="3100" b="1" dirty="0">
                <a:solidFill>
                  <a:srgbClr val="FF0000"/>
                </a:solidFill>
                <a:cs typeface="Arial" charset="0"/>
              </a:rPr>
              <a:t>Jean de La Fontaine:</a:t>
            </a: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200" dirty="0">
                <a:cs typeface="Arial" charset="0"/>
              </a:rPr>
              <a:t> </a:t>
            </a:r>
            <a:r>
              <a:rPr lang="cs-CZ" sz="2800" b="1" dirty="0" smtClean="0">
                <a:cs typeface="Arial" charset="0"/>
              </a:rPr>
              <a:t>17. století</a:t>
            </a:r>
            <a:endParaRPr lang="en-GB" sz="2800" b="1" dirty="0"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francouzský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bajkař</a:t>
            </a:r>
            <a:r>
              <a:rPr lang="en-GB" sz="2800" b="1" dirty="0">
                <a:cs typeface="Arial" charset="0"/>
              </a:rPr>
              <a:t> a </a:t>
            </a:r>
            <a:r>
              <a:rPr lang="en-GB" sz="2800" b="1" dirty="0" err="1">
                <a:cs typeface="Arial" charset="0"/>
              </a:rPr>
              <a:t>básník</a:t>
            </a:r>
            <a:endParaRPr lang="en-GB" sz="2800" b="1" dirty="0"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800" b="1" dirty="0" err="1">
                <a:cs typeface="Arial" charset="0"/>
              </a:rPr>
              <a:t>čerpal</a:t>
            </a:r>
            <a:r>
              <a:rPr lang="en-GB" sz="2800" b="1" dirty="0">
                <a:cs typeface="Arial" charset="0"/>
              </a:rPr>
              <a:t> z </a:t>
            </a:r>
            <a:r>
              <a:rPr lang="en-GB" sz="2800" b="1" dirty="0" err="1">
                <a:cs typeface="Arial" charset="0"/>
              </a:rPr>
              <a:t>Ezopových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bajek</a:t>
            </a:r>
            <a:endParaRPr lang="en-GB" sz="2800" b="1" dirty="0"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50"/>
              </a:spcBef>
              <a:buFont typeface="Wingdings" charset="2"/>
              <a:buChar char=""/>
            </a:pPr>
            <a:r>
              <a:rPr lang="en-GB" sz="2800" b="1" dirty="0" err="1">
                <a:cs typeface="Arial" charset="0"/>
              </a:rPr>
              <a:t>bajky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byly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 smtClean="0">
                <a:cs typeface="Arial" charset="0"/>
              </a:rPr>
              <a:t>vytvářeny</a:t>
            </a:r>
            <a:r>
              <a:rPr lang="en-GB" sz="2800" b="1" dirty="0" smtClean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jako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malá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dramata</a:t>
            </a:r>
            <a:r>
              <a:rPr lang="en-GB" sz="2800" b="1" dirty="0">
                <a:cs typeface="Arial" charset="0"/>
              </a:rPr>
              <a:t>, </a:t>
            </a:r>
            <a:r>
              <a:rPr lang="en-GB" sz="2800" b="1" dirty="0" err="1">
                <a:cs typeface="Arial" charset="0"/>
              </a:rPr>
              <a:t>která</a:t>
            </a:r>
            <a:r>
              <a:rPr lang="en-GB" sz="2800" b="1" dirty="0">
                <a:cs typeface="Arial" charset="0"/>
              </a:rPr>
              <a:t> se </a:t>
            </a:r>
            <a:r>
              <a:rPr lang="en-GB" sz="2800" b="1" dirty="0" err="1">
                <a:cs typeface="Arial" charset="0"/>
              </a:rPr>
              <a:t>vyznačovala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výraznou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alegoričností</a:t>
            </a:r>
            <a:r>
              <a:rPr lang="en-GB" sz="2800" b="1" dirty="0">
                <a:cs typeface="Arial" charset="0"/>
              </a:rPr>
              <a:t> </a:t>
            </a:r>
          </a:p>
          <a:p>
            <a:pPr lvl="3">
              <a:lnSpc>
                <a:spcPct val="80000"/>
              </a:lnSpc>
              <a:spcBef>
                <a:spcPts val="550"/>
              </a:spcBef>
              <a:buClr>
                <a:srgbClr val="FFC000"/>
              </a:buClr>
              <a:buFont typeface="Courier New" pitchFamily="49" charset="0"/>
              <a:buChar char="o"/>
            </a:pPr>
            <a:r>
              <a:rPr lang="en-GB" sz="2800" b="1" dirty="0" err="1">
                <a:solidFill>
                  <a:srgbClr val="FFC000"/>
                </a:solidFill>
                <a:cs typeface="Arial" charset="0"/>
              </a:rPr>
              <a:t>alegorie</a:t>
            </a:r>
            <a:r>
              <a:rPr lang="en-GB" sz="2800" b="1" dirty="0">
                <a:solidFill>
                  <a:srgbClr val="FFC000"/>
                </a:solidFill>
                <a:cs typeface="Arial" charset="0"/>
              </a:rPr>
              <a:t> </a:t>
            </a:r>
          </a:p>
          <a:p>
            <a:pPr lvl="4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</a:pPr>
            <a:r>
              <a:rPr lang="en-GB" sz="2800" b="1" dirty="0" err="1">
                <a:cs typeface="Arial" charset="0"/>
              </a:rPr>
              <a:t>jinotaj</a:t>
            </a:r>
            <a:r>
              <a:rPr lang="en-GB" sz="2800" b="1" dirty="0">
                <a:cs typeface="Arial" charset="0"/>
              </a:rPr>
              <a:t>, </a:t>
            </a:r>
            <a:r>
              <a:rPr lang="en-GB" sz="2800" b="1" dirty="0" err="1">
                <a:cs typeface="Arial" charset="0"/>
              </a:rPr>
              <a:t>nepřímé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vyjádření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děje</a:t>
            </a:r>
            <a:r>
              <a:rPr lang="en-GB" sz="2800" b="1" dirty="0">
                <a:cs typeface="Arial" charset="0"/>
              </a:rPr>
              <a:t>, </a:t>
            </a:r>
            <a:r>
              <a:rPr lang="en-GB" sz="2800" b="1" dirty="0" err="1">
                <a:cs typeface="Arial" charset="0"/>
              </a:rPr>
              <a:t>smysl</a:t>
            </a:r>
            <a:r>
              <a:rPr lang="en-GB" sz="2800" b="1" dirty="0">
                <a:cs typeface="Arial" charset="0"/>
              </a:rPr>
              <a:t> se </a:t>
            </a:r>
            <a:r>
              <a:rPr lang="en-GB" sz="2800" b="1" dirty="0" err="1">
                <a:cs typeface="Arial" charset="0"/>
              </a:rPr>
              <a:t>skrytý</a:t>
            </a:r>
            <a:endParaRPr lang="en-GB" sz="2800" b="1" dirty="0">
              <a:cs typeface="Arial" charset="0"/>
            </a:endParaRPr>
          </a:p>
          <a:p>
            <a:pPr lvl="3">
              <a:lnSpc>
                <a:spcPct val="80000"/>
              </a:lnSpc>
              <a:spcBef>
                <a:spcPts val="550"/>
              </a:spcBef>
              <a:buClr>
                <a:srgbClr val="FFC000"/>
              </a:buClr>
              <a:buFont typeface="Courier New" pitchFamily="49" charset="0"/>
              <a:buChar char="o"/>
            </a:pPr>
            <a:r>
              <a:rPr lang="en-GB" sz="2800" b="1" dirty="0">
                <a:solidFill>
                  <a:srgbClr val="FFC000"/>
                </a:solidFill>
                <a:cs typeface="Arial" charset="0"/>
              </a:rPr>
              <a:t>drama</a:t>
            </a:r>
          </a:p>
          <a:p>
            <a:pPr lvl="4">
              <a:lnSpc>
                <a:spcPct val="80000"/>
              </a:lnSpc>
              <a:spcBef>
                <a:spcPts val="550"/>
              </a:spcBef>
              <a:buFont typeface="Arial" charset="0"/>
              <a:buChar char="•"/>
            </a:pPr>
            <a:r>
              <a:rPr lang="en-GB" sz="2800" b="1" dirty="0" err="1">
                <a:cs typeface="Arial" charset="0"/>
              </a:rPr>
              <a:t>literární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druh</a:t>
            </a:r>
            <a:r>
              <a:rPr lang="en-GB" sz="2800" b="1" dirty="0">
                <a:cs typeface="Arial" charset="0"/>
              </a:rPr>
              <a:t>, </a:t>
            </a:r>
            <a:r>
              <a:rPr lang="en-GB" sz="2800" b="1" dirty="0" err="1">
                <a:cs typeface="Arial" charset="0"/>
              </a:rPr>
              <a:t>předvedení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příběhu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na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jevišti</a:t>
            </a:r>
            <a:endParaRPr lang="en-GB" sz="2800" b="1" dirty="0">
              <a:cs typeface="Arial" charset="0"/>
            </a:endParaRPr>
          </a:p>
          <a:p>
            <a:pPr lvl="1">
              <a:lnSpc>
                <a:spcPct val="80000"/>
              </a:lnSpc>
              <a:spcBef>
                <a:spcPts val="500"/>
              </a:spcBef>
              <a:buFont typeface="Wingdings" charset="2"/>
              <a:buChar char=""/>
            </a:pPr>
            <a:r>
              <a:rPr lang="en-GB" sz="2800" b="1" dirty="0" err="1" smtClean="0">
                <a:cs typeface="Arial" charset="0"/>
              </a:rPr>
              <a:t>napsal</a:t>
            </a:r>
            <a:r>
              <a:rPr lang="en-GB" sz="2800" b="1" dirty="0" smtClean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celkem</a:t>
            </a:r>
            <a:r>
              <a:rPr lang="en-GB" sz="2800" b="1" dirty="0">
                <a:cs typeface="Arial" charset="0"/>
              </a:rPr>
              <a:t> 12 </a:t>
            </a:r>
            <a:r>
              <a:rPr lang="en-GB" sz="2800" b="1" dirty="0" err="1">
                <a:cs typeface="Arial" charset="0"/>
              </a:rPr>
              <a:t>knih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b="1" dirty="0" err="1">
                <a:cs typeface="Arial" charset="0"/>
              </a:rPr>
              <a:t>bajek</a:t>
            </a:r>
            <a:r>
              <a:rPr lang="en-GB" sz="2400" b="1" dirty="0">
                <a:cs typeface="Arial" charset="0"/>
              </a:rPr>
              <a:t/>
            </a:r>
            <a:br>
              <a:rPr lang="en-GB" sz="2400" b="1" dirty="0">
                <a:cs typeface="Arial" charset="0"/>
              </a:rPr>
            </a:br>
            <a:endParaRPr lang="cs-CZ" sz="24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500063" y="3429000"/>
            <a:ext cx="37321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6000" b="1" dirty="0" smtClean="0">
                <a:solidFill>
                  <a:srgbClr val="7030A0"/>
                </a:solidFill>
                <a:latin typeface="Comic Sans MS" pitchFamily="66" charset="0"/>
              </a:rPr>
              <a:t>Zápis</a:t>
            </a:r>
          </a:p>
          <a:p>
            <a:r>
              <a:rPr lang="cs-CZ" sz="6000" b="1" dirty="0">
                <a:solidFill>
                  <a:srgbClr val="7030A0"/>
                </a:solidFill>
                <a:latin typeface="Comic Sans MS" pitchFamily="66" charset="0"/>
              </a:rPr>
              <a:t>d</a:t>
            </a:r>
            <a:r>
              <a:rPr lang="cs-CZ" sz="6000" b="1" dirty="0" smtClean="0">
                <a:solidFill>
                  <a:srgbClr val="7030A0"/>
                </a:solidFill>
                <a:latin typeface="Comic Sans MS" pitchFamily="66" charset="0"/>
              </a:rPr>
              <a:t>o sešitu!</a:t>
            </a:r>
            <a:endParaRPr lang="cs-CZ" sz="60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Uživatel\AppData\Local\Microsoft\Windows\Temporary Internet Files\Content.IE5\1NGIJL8T\MC90023372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31" y="2030240"/>
            <a:ext cx="2248277" cy="139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95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600" b="1" dirty="0" smtClean="0">
                <a:solidFill>
                  <a:srgbClr val="00B050"/>
                </a:solidFill>
                <a:latin typeface="Arial Black" pitchFamily="32" charset="0"/>
              </a:rPr>
              <a:t>Práce s textem bajky - převyprávění </a:t>
            </a:r>
            <a:br>
              <a:rPr lang="cs-CZ" sz="3600" b="1" dirty="0" smtClean="0">
                <a:solidFill>
                  <a:srgbClr val="00B050"/>
                </a:solidFill>
                <a:latin typeface="Arial Black" pitchFamily="32" charset="0"/>
              </a:rPr>
            </a:br>
            <a:r>
              <a:rPr lang="cs-CZ" sz="3600" b="1" dirty="0" smtClean="0">
                <a:solidFill>
                  <a:srgbClr val="00B050"/>
                </a:solidFill>
                <a:latin typeface="Arial Black" pitchFamily="32" charset="0"/>
              </a:rPr>
              <a:t>Zajíc </a:t>
            </a:r>
            <a:r>
              <a:rPr lang="cs-CZ" sz="3600" b="1" dirty="0">
                <a:solidFill>
                  <a:srgbClr val="00B050"/>
                </a:solidFill>
                <a:latin typeface="Arial Black" pitchFamily="32" charset="0"/>
              </a:rPr>
              <a:t>a </a:t>
            </a:r>
            <a:r>
              <a:rPr lang="cs-CZ" sz="3600" b="1" dirty="0" smtClean="0">
                <a:solidFill>
                  <a:srgbClr val="00B050"/>
                </a:solidFill>
                <a:latin typeface="Arial Black" pitchFamily="32" charset="0"/>
              </a:rPr>
              <a:t>želva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314574"/>
            <a:ext cx="8229600" cy="454342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cs-CZ" dirty="0" smtClean="0"/>
              <a:t>    </a:t>
            </a:r>
            <a:r>
              <a:rPr lang="cs-CZ" b="1" dirty="0" smtClean="0"/>
              <a:t>Byl </a:t>
            </a:r>
            <a:r>
              <a:rPr lang="cs-CZ" b="1" dirty="0"/>
              <a:t>jeden zajíc, který uměl </a:t>
            </a:r>
            <a:r>
              <a:rPr lang="cs-CZ" b="1" dirty="0" smtClean="0"/>
              <a:t>velmi </a:t>
            </a:r>
            <a:r>
              <a:rPr lang="cs-CZ" b="1" dirty="0"/>
              <a:t>rychle </a:t>
            </a:r>
            <a:r>
              <a:rPr lang="cs-CZ" b="1" dirty="0" smtClean="0"/>
              <a:t>utíkat. </a:t>
            </a:r>
            <a:r>
              <a:rPr lang="cs-CZ" b="1" dirty="0"/>
              <a:t>Běhal nejrychleji ze všech, a proto, když se potkal s želvou, souhlasil s jejím návrhem: utká se s ní v běhu. </a:t>
            </a:r>
            <a:r>
              <a:rPr lang="cs-CZ" b="1" dirty="0" smtClean="0"/>
              <a:t>Domluvili pravidla a odstartovali. Zajíc vyrazil jako šíp, </a:t>
            </a:r>
            <a:r>
              <a:rPr lang="cs-CZ" b="1" dirty="0"/>
              <a:t>ale když byl asi v půlce cesty, zastavil. Řekl si, že si zdřímne, stejně jej želva </a:t>
            </a:r>
            <a:r>
              <a:rPr lang="cs-CZ" b="1" dirty="0" smtClean="0"/>
              <a:t>nedohoní. </a:t>
            </a:r>
            <a:r>
              <a:rPr lang="cs-CZ" b="1" dirty="0"/>
              <a:t>To ale neměl dělat. Zatímco on si spal v trávě, želva už se přiblížila k cíli. Nakonec závod vyhrála a zajíc </a:t>
            </a:r>
            <a:r>
              <a:rPr lang="cs-CZ" b="1" dirty="0" smtClean="0"/>
              <a:t>skončil druhý.</a:t>
            </a:r>
            <a:endParaRPr lang="cs-CZ" b="1" dirty="0"/>
          </a:p>
        </p:txBody>
      </p:sp>
      <p:pic>
        <p:nvPicPr>
          <p:cNvPr id="4098" name="Picture 2" descr="C:\Users\Uživatel\AppData\Local\Microsoft\Windows\Temporary Internet Files\Content.IE5\1NGIJL8T\MC9002501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04935"/>
            <a:ext cx="2210554" cy="177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70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b="1" dirty="0" smtClean="0">
                <a:solidFill>
                  <a:srgbClr val="00B050"/>
                </a:solidFill>
                <a:latin typeface="Arial Black" pitchFamily="32" charset="0"/>
              </a:rPr>
              <a:t>Práce s textem bajky</a:t>
            </a:r>
            <a:br>
              <a:rPr lang="cs-CZ" sz="4000" b="1" dirty="0" smtClean="0">
                <a:solidFill>
                  <a:srgbClr val="00B050"/>
                </a:solidFill>
                <a:latin typeface="Arial Black" pitchFamily="32" charset="0"/>
              </a:rPr>
            </a:br>
            <a:r>
              <a:rPr lang="cs-CZ" sz="4000" b="1" dirty="0" smtClean="0">
                <a:solidFill>
                  <a:srgbClr val="00B050"/>
                </a:solidFill>
                <a:latin typeface="Arial Black" pitchFamily="32" charset="0"/>
              </a:rPr>
              <a:t>Zajíc a želva</a:t>
            </a:r>
            <a:endParaRPr lang="cs-CZ" sz="4000" b="1" dirty="0">
              <a:solidFill>
                <a:srgbClr val="00B05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b="1" u="sng" dirty="0"/>
              <a:t>Ponaučení </a:t>
            </a:r>
          </a:p>
          <a:p>
            <a:pPr>
              <a:buFontTx/>
              <a:buNone/>
            </a:pPr>
            <a:r>
              <a:rPr lang="cs-CZ" sz="2800" b="1" dirty="0">
                <a:solidFill>
                  <a:srgbClr val="9900CC"/>
                </a:solidFill>
                <a:latin typeface="Comic Sans MS" pitchFamily="66" charset="0"/>
              </a:rPr>
              <a:t>Vytrvalost je rychlejší </a:t>
            </a:r>
            <a:r>
              <a:rPr lang="cs-CZ" sz="2800" b="1" dirty="0" smtClean="0">
                <a:solidFill>
                  <a:srgbClr val="9900CC"/>
                </a:solidFill>
                <a:latin typeface="Comic Sans MS" pitchFamily="66" charset="0"/>
              </a:rPr>
              <a:t>než potřeštěnost</a:t>
            </a:r>
            <a:r>
              <a:rPr lang="cs-CZ" sz="2800" b="1" dirty="0">
                <a:solidFill>
                  <a:srgbClr val="9900CC"/>
                </a:solidFill>
                <a:latin typeface="Comic Sans MS" pitchFamily="66" charset="0"/>
              </a:rPr>
              <a:t>. </a:t>
            </a:r>
          </a:p>
          <a:p>
            <a:pPr>
              <a:buFontTx/>
              <a:buNone/>
            </a:pPr>
            <a:r>
              <a:rPr lang="cs-CZ" sz="2800" b="1" dirty="0">
                <a:solidFill>
                  <a:srgbClr val="9900CC"/>
                </a:solidFill>
                <a:latin typeface="Comic Sans MS" pitchFamily="66" charset="0"/>
              </a:rPr>
              <a:t>Vytrvalí lidé docílí dříve a lépe svého </a:t>
            </a:r>
            <a:r>
              <a:rPr lang="cs-CZ" sz="2800" b="1" dirty="0" smtClean="0">
                <a:solidFill>
                  <a:srgbClr val="9900CC"/>
                </a:solidFill>
                <a:latin typeface="Comic Sans MS" pitchFamily="66" charset="0"/>
              </a:rPr>
              <a:t>cíl než </a:t>
            </a:r>
            <a:r>
              <a:rPr lang="cs-CZ" sz="2800" b="1" dirty="0">
                <a:solidFill>
                  <a:srgbClr val="9900CC"/>
                </a:solidFill>
                <a:latin typeface="Comic Sans MS" pitchFamily="66" charset="0"/>
              </a:rPr>
              <a:t>lidé zbrklí.</a:t>
            </a:r>
          </a:p>
          <a:p>
            <a:endParaRPr lang="cs-CZ" sz="2800" b="1" dirty="0">
              <a:solidFill>
                <a:srgbClr val="9900CC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cs-CZ" b="1" u="sng" dirty="0"/>
              <a:t>Skrytý význam (alegorie)</a:t>
            </a:r>
          </a:p>
          <a:p>
            <a:pPr>
              <a:buFontTx/>
              <a:buNone/>
            </a:pPr>
            <a:endParaRPr lang="cs-CZ" sz="2800" u="sng" dirty="0"/>
          </a:p>
          <a:p>
            <a:pPr>
              <a:buFontTx/>
              <a:buNone/>
            </a:pPr>
            <a:r>
              <a:rPr lang="cs-CZ" sz="2800" b="1" dirty="0">
                <a:solidFill>
                  <a:srgbClr val="9900CC"/>
                </a:solidFill>
                <a:latin typeface="Comic Sans MS" pitchFamily="66" charset="0"/>
              </a:rPr>
              <a:t>Kritika zbrklosti a neuvážlivosti.</a:t>
            </a:r>
          </a:p>
        </p:txBody>
      </p:sp>
      <p:pic>
        <p:nvPicPr>
          <p:cNvPr id="3074" name="Picture 2" descr="C:\Users\Uživatel\AppData\Local\Microsoft\Windows\Temporary Internet Files\Content.IE5\XP98KUCS\MC90044141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908720"/>
            <a:ext cx="1828800" cy="103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živatel\AppData\Local\Microsoft\Windows\Temporary Internet Files\Content.IE5\0MX729P7\MC90030549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214" y="3861048"/>
            <a:ext cx="738835" cy="182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030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b="1" u="sng" dirty="0" smtClean="0">
                <a:solidFill>
                  <a:srgbClr val="00B050"/>
                </a:solidFill>
                <a:latin typeface="Arial Black" pitchFamily="34" charset="0"/>
                <a:ea typeface="+mn-ea"/>
                <a:cs typeface="+mn-cs"/>
              </a:rPr>
              <a:t>Nejznámější bajky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cs-CZ" sz="4000" b="1" dirty="0" smtClean="0"/>
              <a:t>Vlk, koza a kůzle</a:t>
            </a:r>
          </a:p>
          <a:p>
            <a:pPr>
              <a:buFont typeface="Wingdings" pitchFamily="2" charset="2"/>
              <a:buChar char="ü"/>
            </a:pPr>
            <a:r>
              <a:rPr lang="cs-CZ" sz="4000" b="1" dirty="0" smtClean="0"/>
              <a:t>Havran a lišák</a:t>
            </a:r>
          </a:p>
          <a:p>
            <a:pPr>
              <a:buFont typeface="Wingdings" pitchFamily="2" charset="2"/>
              <a:buChar char="ü"/>
            </a:pPr>
            <a:r>
              <a:rPr lang="cs-CZ" sz="4000" b="1" dirty="0" smtClean="0"/>
              <a:t>Nemocný jelen</a:t>
            </a:r>
          </a:p>
          <a:p>
            <a:pPr>
              <a:buFont typeface="Wingdings" pitchFamily="2" charset="2"/>
              <a:buChar char="ü"/>
            </a:pPr>
            <a:r>
              <a:rPr lang="cs-CZ" sz="4000" b="1" dirty="0" smtClean="0"/>
              <a:t>Vlk pastýřem</a:t>
            </a:r>
          </a:p>
          <a:p>
            <a:pPr>
              <a:buFont typeface="Wingdings" pitchFamily="2" charset="2"/>
              <a:buChar char="ü"/>
            </a:pPr>
            <a:r>
              <a:rPr lang="cs-CZ" sz="4000" b="1" dirty="0" smtClean="0"/>
              <a:t>Lišák a čáp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122" name="Picture 2" descr="C:\Users\Uživatel\AppData\Local\Microsoft\Windows\Temporary Internet Files\Content.IE5\4RYR2SCC\MC9004413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84784"/>
            <a:ext cx="1806575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živatel\AppData\Local\Microsoft\Windows\Temporary Internet Files\Content.IE5\XP98KUCS\MC90041163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493" y="3861048"/>
            <a:ext cx="1989955" cy="276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95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84815" y="764704"/>
            <a:ext cx="827220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/>
              <a:t>Zvířata se chovají jako lidé a nastavují </a:t>
            </a:r>
          </a:p>
          <a:p>
            <a:r>
              <a:rPr lang="cs-CZ" sz="4000" b="1" dirty="0" smtClean="0"/>
              <a:t>tak zrcadlo našim mnohdy nepěkným</a:t>
            </a:r>
          </a:p>
          <a:p>
            <a:r>
              <a:rPr lang="cs-CZ" sz="4000" b="1" dirty="0" smtClean="0"/>
              <a:t> vlastnostem.</a:t>
            </a:r>
            <a:endParaRPr lang="cs-CZ" sz="4000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323528" y="3717032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Mazaná jako </a:t>
            </a:r>
            <a:endParaRPr lang="cs-CZ" sz="4000" b="1" dirty="0">
              <a:solidFill>
                <a:srgbClr val="002060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23528" y="5013176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Pilná jako </a:t>
            </a:r>
            <a:endParaRPr lang="cs-CZ" sz="4000" b="1" dirty="0">
              <a:solidFill>
                <a:srgbClr val="002060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7472028" y="371703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 </a:t>
            </a:r>
            <a:r>
              <a:rPr lang="cs-CZ" sz="4000" b="1" dirty="0" smtClean="0">
                <a:solidFill>
                  <a:srgbClr val="FF0000"/>
                </a:solidFill>
              </a:rPr>
              <a:t>páv.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 flipH="1">
            <a:off x="7555026" y="5013176"/>
            <a:ext cx="1400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 </a:t>
            </a:r>
            <a:r>
              <a:rPr lang="cs-CZ" sz="4000" b="1" dirty="0" smtClean="0">
                <a:solidFill>
                  <a:srgbClr val="FF0000"/>
                </a:solidFill>
              </a:rPr>
              <a:t>sova.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2194575" y="2924944"/>
            <a:ext cx="5769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u="sng" dirty="0" smtClean="0">
                <a:solidFill>
                  <a:srgbClr val="00B050"/>
                </a:solidFill>
              </a:rPr>
              <a:t>Doplň  daná přísloví.</a:t>
            </a:r>
            <a:endParaRPr lang="cs-CZ" sz="4000" b="1" u="sng" dirty="0">
              <a:solidFill>
                <a:srgbClr val="00B050"/>
              </a:solidFill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2555777" y="5013176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rgbClr val="FF0000"/>
                </a:solidFill>
              </a:rPr>
              <a:t>v</a:t>
            </a:r>
            <a:r>
              <a:rPr lang="cs-CZ" sz="4000" b="1" dirty="0" smtClean="0">
                <a:solidFill>
                  <a:srgbClr val="FF0000"/>
                </a:solidFill>
              </a:rPr>
              <a:t>čelka.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5004049" y="3717032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Pyšný jako</a:t>
            </a:r>
            <a:endParaRPr lang="cs-CZ" sz="4000" b="1" dirty="0">
              <a:solidFill>
                <a:srgbClr val="002060"/>
              </a:solidFill>
            </a:endParaRPr>
          </a:p>
        </p:txBody>
      </p:sp>
      <p:sp>
        <p:nvSpPr>
          <p:cNvPr id="20" name="TextovéPole 19"/>
          <p:cNvSpPr txBox="1"/>
          <p:nvPr/>
        </p:nvSpPr>
        <p:spPr>
          <a:xfrm>
            <a:off x="4819668" y="5013176"/>
            <a:ext cx="3365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Moudrá jako</a:t>
            </a:r>
            <a:endParaRPr lang="cs-CZ" sz="4000" b="1" dirty="0">
              <a:solidFill>
                <a:srgbClr val="002060"/>
              </a:solidFill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3131841" y="3717032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rgbClr val="FF0000"/>
                </a:solidFill>
              </a:rPr>
              <a:t>l</a:t>
            </a:r>
            <a:r>
              <a:rPr lang="cs-CZ" sz="4000" b="1" dirty="0" smtClean="0">
                <a:solidFill>
                  <a:srgbClr val="FF0000"/>
                </a:solidFill>
              </a:rPr>
              <a:t>iška.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125761" y="6093296"/>
            <a:ext cx="8460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400" b="1" dirty="0" smtClean="0">
                <a:solidFill>
                  <a:srgbClr val="FFFF00"/>
                </a:solidFill>
                <a:latin typeface="Comic Sans MS" pitchFamily="66" charset="0"/>
              </a:rPr>
              <a:t>     V ý b o r n ě !!!</a:t>
            </a:r>
            <a:endParaRPr lang="cs-CZ" sz="5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5" name="Pěticípá hvězda 24"/>
          <p:cNvSpPr/>
          <p:nvPr/>
        </p:nvSpPr>
        <p:spPr>
          <a:xfrm>
            <a:off x="323528" y="5872169"/>
            <a:ext cx="914400" cy="914400"/>
          </a:xfrm>
          <a:prstGeom prst="star5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916" y="5832481"/>
            <a:ext cx="98742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2316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2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4744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547</Words>
  <Application>Microsoft Office PowerPoint</Application>
  <PresentationFormat>Předvádění na obrazovce (4:3)</PresentationFormat>
  <Paragraphs>107</Paragraphs>
  <Slides>10</Slides>
  <Notes>1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1_Motiv systému Office</vt:lpstr>
      <vt:lpstr>Bajky -J. de La Fontaine</vt:lpstr>
      <vt:lpstr>Správné políčko?</vt:lpstr>
      <vt:lpstr>Zakryj nesprávné políčko.</vt:lpstr>
      <vt:lpstr>Prezentace aplikace PowerPoint</vt:lpstr>
      <vt:lpstr>Nejznámější autoři bajek: </vt:lpstr>
      <vt:lpstr>Práce s textem bajky - převyprávění  Zajíc a želva</vt:lpstr>
      <vt:lpstr>Práce s textem bajky Zajíc a želva</vt:lpstr>
      <vt:lpstr>Nejznámější bajky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Bajky – Fontaine</dc:title>
  <dc:creator>Uživatel</dc:creator>
  <cp:lastModifiedBy>Uživatel</cp:lastModifiedBy>
  <cp:revision>121</cp:revision>
  <dcterms:created xsi:type="dcterms:W3CDTF">2011-09-27T15:53:25Z</dcterms:created>
  <dcterms:modified xsi:type="dcterms:W3CDTF">2012-11-24T09:55:00Z</dcterms:modified>
</cp:coreProperties>
</file>